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9" r:id="rId3"/>
    <p:sldId id="257" r:id="rId4"/>
    <p:sldId id="266" r:id="rId5"/>
    <p:sldId id="310" r:id="rId6"/>
    <p:sldId id="260" r:id="rId7"/>
    <p:sldId id="271" r:id="rId8"/>
    <p:sldId id="311" r:id="rId9"/>
    <p:sldId id="263" r:id="rId10"/>
    <p:sldId id="276" r:id="rId11"/>
    <p:sldId id="312" r:id="rId12"/>
    <p:sldId id="313" r:id="rId13"/>
    <p:sldId id="315" r:id="rId14"/>
    <p:sldId id="314" r:id="rId15"/>
    <p:sldId id="268" r:id="rId16"/>
    <p:sldId id="262" r:id="rId17"/>
    <p:sldId id="319" r:id="rId18"/>
    <p:sldId id="318" r:id="rId19"/>
    <p:sldId id="283" r:id="rId20"/>
    <p:sldId id="288" r:id="rId21"/>
    <p:sldId id="290" r:id="rId22"/>
    <p:sldId id="320" r:id="rId23"/>
    <p:sldId id="309" r:id="rId24"/>
    <p:sldId id="321" r:id="rId25"/>
    <p:sldId id="32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  <a:srgbClr val="0033CC"/>
    <a:srgbClr val="33CC33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BB3D5-0D7C-42CB-83F1-D4A73EA827EA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5AA89-B3DB-4E1E-A028-C29B156094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5AA89-B3DB-4E1E-A028-C29B15609467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5AA89-B3DB-4E1E-A028-C29B15609467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5AA89-B3DB-4E1E-A028-C29B15609467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889452-DA3B-4DD0-8D0A-F891A7C4B30B}" type="slidenum">
              <a:rPr lang="ru-RU"/>
              <a:pPr/>
              <a:t>23</a:t>
            </a:fld>
            <a:endParaRPr lang="ru-RU" dirty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680F30-81E3-4D03-BFD9-2D6D8D7FC2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18" Type="http://schemas.openxmlformats.org/officeDocument/2006/relationships/image" Target="../media/image17.gif"/><Relationship Id="rId3" Type="http://schemas.openxmlformats.org/officeDocument/2006/relationships/image" Target="../media/image2.gif"/><Relationship Id="rId21" Type="http://schemas.openxmlformats.org/officeDocument/2006/relationships/image" Target="../media/image20.gif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17" Type="http://schemas.openxmlformats.org/officeDocument/2006/relationships/image" Target="../media/image16.gif"/><Relationship Id="rId2" Type="http://schemas.openxmlformats.org/officeDocument/2006/relationships/image" Target="../media/image1.jpeg"/><Relationship Id="rId16" Type="http://schemas.openxmlformats.org/officeDocument/2006/relationships/image" Target="../media/image15.gif"/><Relationship Id="rId20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gif"/><Relationship Id="rId15" Type="http://schemas.openxmlformats.org/officeDocument/2006/relationships/image" Target="../media/image14.gif"/><Relationship Id="rId23" Type="http://schemas.openxmlformats.org/officeDocument/2006/relationships/image" Target="../media/image22.gif"/><Relationship Id="rId10" Type="http://schemas.openxmlformats.org/officeDocument/2006/relationships/image" Target="../media/image9.gif"/><Relationship Id="rId19" Type="http://schemas.openxmlformats.org/officeDocument/2006/relationships/image" Target="../media/image18.gif"/><Relationship Id="rId4" Type="http://schemas.openxmlformats.org/officeDocument/2006/relationships/image" Target="../media/image3.gif"/><Relationship Id="rId9" Type="http://schemas.openxmlformats.org/officeDocument/2006/relationships/image" Target="../media/image8.gif"/><Relationship Id="rId14" Type="http://schemas.openxmlformats.org/officeDocument/2006/relationships/image" Target="../media/image13.gif"/><Relationship Id="rId22" Type="http://schemas.openxmlformats.org/officeDocument/2006/relationships/image" Target="../media/image21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gif"/><Relationship Id="rId5" Type="http://schemas.openxmlformats.org/officeDocument/2006/relationships/image" Target="../media/image44.gif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hyperlink" Target="file:///E:\Images\image090.jpg" TargetMode="External"/><Relationship Id="rId7" Type="http://schemas.openxmlformats.org/officeDocument/2006/relationships/image" Target="../media/image67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hyperlink" Target="file:///E:\Images\image091.jpg" TargetMode="External"/><Relationship Id="rId4" Type="http://schemas.openxmlformats.org/officeDocument/2006/relationships/image" Target="../media/image6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82.jpeg"/><Relationship Id="rId7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5" Type="http://schemas.openxmlformats.org/officeDocument/2006/relationships/slide" Target="slide15.xml"/><Relationship Id="rId4" Type="http://schemas.openxmlformats.org/officeDocument/2006/relationships/slide" Target="slide3.xml"/><Relationship Id="rId9" Type="http://schemas.openxmlformats.org/officeDocument/2006/relationships/slide" Target="slid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gif"/><Relationship Id="rId13" Type="http://schemas.openxmlformats.org/officeDocument/2006/relationships/image" Target="../media/image47.gif"/><Relationship Id="rId3" Type="http://schemas.openxmlformats.org/officeDocument/2006/relationships/image" Target="../media/image19.gif"/><Relationship Id="rId7" Type="http://schemas.openxmlformats.org/officeDocument/2006/relationships/image" Target="../media/image9.gif"/><Relationship Id="rId12" Type="http://schemas.openxmlformats.org/officeDocument/2006/relationships/image" Target="../media/image5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gif"/><Relationship Id="rId11" Type="http://schemas.openxmlformats.org/officeDocument/2006/relationships/image" Target="../media/image46.gif"/><Relationship Id="rId5" Type="http://schemas.openxmlformats.org/officeDocument/2006/relationships/image" Target="../media/image10.gif"/><Relationship Id="rId10" Type="http://schemas.openxmlformats.org/officeDocument/2006/relationships/image" Target="../media/image45.gif"/><Relationship Id="rId4" Type="http://schemas.openxmlformats.org/officeDocument/2006/relationships/image" Target="../media/image41.gif"/><Relationship Id="rId9" Type="http://schemas.openxmlformats.org/officeDocument/2006/relationships/image" Target="../media/image4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мама\Мои рисунки\Фон\Wa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8" descr="jiv1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5286388"/>
            <a:ext cx="714380" cy="508274"/>
          </a:xfrm>
          <a:prstGeom prst="rect">
            <a:avLst/>
          </a:prstGeom>
          <a:noFill/>
        </p:spPr>
      </p:pic>
      <p:pic>
        <p:nvPicPr>
          <p:cNvPr id="6" name="Picture 15" descr="jiv23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51142">
            <a:off x="2449873" y="5233987"/>
            <a:ext cx="564261" cy="572208"/>
          </a:xfrm>
          <a:prstGeom prst="rect">
            <a:avLst/>
          </a:prstGeom>
          <a:noFill/>
        </p:spPr>
      </p:pic>
      <p:pic>
        <p:nvPicPr>
          <p:cNvPr id="7" name="Picture 11" descr="jiv235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6286520"/>
            <a:ext cx="661965" cy="571480"/>
          </a:xfrm>
          <a:prstGeom prst="rect">
            <a:avLst/>
          </a:prstGeom>
          <a:noFill/>
        </p:spPr>
      </p:pic>
      <p:pic>
        <p:nvPicPr>
          <p:cNvPr id="8" name="Picture 10" descr="jiv232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354383">
            <a:off x="8164733" y="4867029"/>
            <a:ext cx="569865" cy="625013"/>
          </a:xfrm>
          <a:prstGeom prst="rect">
            <a:avLst/>
          </a:prstGeom>
          <a:noFill/>
        </p:spPr>
      </p:pic>
      <p:pic>
        <p:nvPicPr>
          <p:cNvPr id="10" name="Picture 9" descr="bird3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06" y="2214554"/>
            <a:ext cx="928694" cy="928693"/>
          </a:xfrm>
          <a:prstGeom prst="rect">
            <a:avLst/>
          </a:prstGeom>
          <a:noFill/>
        </p:spPr>
      </p:pic>
      <p:pic>
        <p:nvPicPr>
          <p:cNvPr id="11" name="Picture 10" descr="bird43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6357950" y="1142984"/>
            <a:ext cx="857256" cy="801949"/>
          </a:xfrm>
          <a:prstGeom prst="rect">
            <a:avLst/>
          </a:prstGeom>
          <a:noFill/>
        </p:spPr>
      </p:pic>
      <p:pic>
        <p:nvPicPr>
          <p:cNvPr id="12" name="Picture 10" descr="bird25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0"/>
            <a:ext cx="1643042" cy="1703129"/>
          </a:xfrm>
          <a:prstGeom prst="rect">
            <a:avLst/>
          </a:prstGeom>
          <a:noFill/>
        </p:spPr>
      </p:pic>
      <p:pic>
        <p:nvPicPr>
          <p:cNvPr id="16" name="Picture 14" descr="jiv2355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3143248"/>
            <a:ext cx="928694" cy="603651"/>
          </a:xfrm>
          <a:prstGeom prst="rect">
            <a:avLst/>
          </a:prstGeom>
          <a:noFill/>
        </p:spPr>
      </p:pic>
      <p:pic>
        <p:nvPicPr>
          <p:cNvPr id="17" name="Picture 12" descr="jiv2328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92647" y="5715016"/>
            <a:ext cx="1836939" cy="1142984"/>
          </a:xfrm>
          <a:prstGeom prst="rect">
            <a:avLst/>
          </a:prstGeom>
          <a:noFill/>
        </p:spPr>
      </p:pic>
      <p:pic>
        <p:nvPicPr>
          <p:cNvPr id="21" name="Picture 5" descr="bird7-14[1]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804013">
            <a:off x="6493526" y="426728"/>
            <a:ext cx="674651" cy="63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5" descr="118b"/>
          <p:cNvPicPr>
            <a:picLocks noChangeAspect="1" noChangeArrowheads="1" noCrop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858148" y="5440891"/>
            <a:ext cx="1285852" cy="141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2" descr="285"/>
          <p:cNvPicPr>
            <a:picLocks noChangeAspect="1" noChangeArrowheads="1" noCrop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5143488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5" descr="120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42976" y="4000504"/>
            <a:ext cx="1085850" cy="742950"/>
          </a:xfrm>
          <a:prstGeom prst="rect">
            <a:avLst/>
          </a:prstGeom>
          <a:noFill/>
        </p:spPr>
      </p:pic>
      <p:pic>
        <p:nvPicPr>
          <p:cNvPr id="27" name="Picture 10" descr="p4"/>
          <p:cNvPicPr>
            <a:picLocks noChangeAspect="1" noChangeArrowheads="1" noCrop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3571868" y="5470702"/>
            <a:ext cx="1143008" cy="13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бемби"/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71802" y="3071810"/>
            <a:ext cx="1552575" cy="2179637"/>
          </a:xfrm>
          <a:prstGeom prst="rect">
            <a:avLst/>
          </a:prstGeom>
          <a:noFill/>
        </p:spPr>
      </p:pic>
      <p:pic>
        <p:nvPicPr>
          <p:cNvPr id="1026" name="Picture 2" descr="C:\мама\Мои рисунки\анимации животные\32M6.GIF"/>
          <p:cNvPicPr>
            <a:picLocks noChangeAspect="1" noChangeArrowheads="1" noCrop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643042" y="6143644"/>
            <a:ext cx="1743075" cy="476250"/>
          </a:xfrm>
          <a:prstGeom prst="rect">
            <a:avLst/>
          </a:prstGeom>
          <a:noFill/>
        </p:spPr>
      </p:pic>
      <p:pic>
        <p:nvPicPr>
          <p:cNvPr id="1028" name="Picture 4" descr="C:\мама\Мои рисунки\анимации животные\F260.GIF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572132" y="3429000"/>
            <a:ext cx="2357454" cy="120895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00100" y="1643050"/>
            <a:ext cx="7286676" cy="2214578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 Какие бывают животные? </a:t>
            </a:r>
            <a:endParaRPr lang="ru-RU" sz="36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18" name="Picture 17" descr="3e67680d7248acdbf98353260e5b6329"/>
          <p:cNvPicPr>
            <a:picLocks noChangeAspect="1" noChangeArrowheads="1" noCrop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 rot="21212471">
            <a:off x="689170" y="1692974"/>
            <a:ext cx="937014" cy="875368"/>
          </a:xfrm>
          <a:prstGeom prst="rect">
            <a:avLst/>
          </a:prstGeom>
          <a:noFill/>
        </p:spPr>
      </p:pic>
      <p:pic>
        <p:nvPicPr>
          <p:cNvPr id="29" name="Picture 10" descr="42"/>
          <p:cNvPicPr>
            <a:picLocks noChangeAspect="1" noChangeArrowheads="1" noCrop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571868" y="285728"/>
            <a:ext cx="1643074" cy="11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6" descr="43"/>
          <p:cNvPicPr>
            <a:picLocks noChangeAspect="1" noChangeArrowheads="1" noCrop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28596" y="357166"/>
            <a:ext cx="1071570" cy="906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8" descr="j0283572"/>
          <p:cNvPicPr>
            <a:picLocks noChangeAspect="1" noChangeArrowheads="1" noCrop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 rot="1271875">
            <a:off x="4428039" y="1481889"/>
            <a:ext cx="789596" cy="53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0" descr="42"/>
          <p:cNvPicPr>
            <a:picLocks noChangeAspect="1" noChangeArrowheads="1" noCrop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857357" y="184478"/>
            <a:ext cx="1000132" cy="672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357950" y="5786454"/>
            <a:ext cx="2462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жук - олень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5786454"/>
            <a:ext cx="1821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муравей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578645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    таракан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11" name="Picture 3" descr="exp_insect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2253200" cy="274851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2786058"/>
            <a:ext cx="2579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жук голиаф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12" name="Picture 6" descr="колор жук"/>
          <p:cNvPicPr>
            <a:picLocks noChangeAspect="1" noChangeArrowheads="1"/>
          </p:cNvPicPr>
          <p:nvPr/>
        </p:nvPicPr>
        <p:blipFill>
          <a:blip r:embed="rId4" cstate="print"/>
          <a:srcRect t="8543"/>
          <a:stretch>
            <a:fillRect/>
          </a:stretch>
        </p:blipFill>
        <p:spPr bwMode="auto">
          <a:xfrm>
            <a:off x="6572264" y="428604"/>
            <a:ext cx="2143140" cy="22944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50" y="2500306"/>
            <a:ext cx="25474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CC"/>
                </a:solidFill>
                <a:latin typeface="Comic Sans MS" pitchFamily="66" charset="0"/>
              </a:rPr>
              <a:t>колорадский</a:t>
            </a:r>
            <a:r>
              <a:rPr lang="ru-RU" sz="2800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33CC"/>
                </a:solidFill>
                <a:latin typeface="Comic Sans MS" pitchFamily="66" charset="0"/>
              </a:rPr>
              <a:t>жук</a:t>
            </a:r>
            <a:r>
              <a:rPr lang="ru-RU" sz="2800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endParaRPr lang="ru-RU" sz="28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20" name="Picture 9" descr="жук-олень"/>
          <p:cNvPicPr>
            <a:picLocks noChangeAspect="1" noChangeArrowheads="1"/>
          </p:cNvPicPr>
          <p:nvPr/>
        </p:nvPicPr>
        <p:blipFill>
          <a:blip r:embed="rId5" cstate="print"/>
          <a:srcRect r="5909"/>
          <a:stretch>
            <a:fillRect/>
          </a:stretch>
        </p:blipFill>
        <p:spPr bwMode="auto">
          <a:xfrm>
            <a:off x="6215074" y="3714752"/>
            <a:ext cx="2608960" cy="2070103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059832" y="2348881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б</a:t>
            </a:r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абочка-махаон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16" name="Picture 4" descr="exp_insect0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3789040"/>
            <a:ext cx="2260258" cy="1948398"/>
          </a:xfrm>
          <a:prstGeom prst="rect">
            <a:avLst/>
          </a:prstGeom>
          <a:noFill/>
        </p:spPr>
      </p:pic>
      <p:pic>
        <p:nvPicPr>
          <p:cNvPr id="23" name="Picture 4" descr="exp_insect09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3573016"/>
            <a:ext cx="1857388" cy="2201490"/>
          </a:xfrm>
          <a:prstGeom prst="rect">
            <a:avLst/>
          </a:prstGeom>
          <a:noFill/>
        </p:spPr>
      </p:pic>
      <p:pic>
        <p:nvPicPr>
          <p:cNvPr id="24" name="Picture 16" descr="exp_insect08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736" y="4365104"/>
            <a:ext cx="2376264" cy="1448754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2843808" y="3717032"/>
            <a:ext cx="14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Comic Sans MS" pitchFamily="66" charset="0"/>
              </a:rPr>
              <a:t>пчела</a:t>
            </a:r>
            <a:endParaRPr lang="ru-RU" sz="28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26" name="Picture 13" descr="махаон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404664"/>
            <a:ext cx="294480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Rectangle 3"/>
          <p:cNvSpPr txBox="1">
            <a:spLocks noRot="1" noChangeArrowheads="1"/>
          </p:cNvSpPr>
          <p:nvPr/>
        </p:nvSpPr>
        <p:spPr>
          <a:xfrm>
            <a:off x="428596" y="857232"/>
            <a:ext cx="7929618" cy="5500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Насекомые  </a:t>
            </a: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  са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мая многочисленная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группа  животных.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Насекомые</a:t>
            </a: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– это животные,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которых шесть ног ( три пары), </a:t>
            </a: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 большинства из них четыре крыла.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17" descr="3e67680d7248acdbf98353260e5b632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12471">
            <a:off x="5557707" y="4490642"/>
            <a:ext cx="1004703" cy="938604"/>
          </a:xfrm>
          <a:prstGeom prst="rect">
            <a:avLst/>
          </a:prstGeom>
          <a:noFill/>
        </p:spPr>
      </p:pic>
      <p:pic>
        <p:nvPicPr>
          <p:cNvPr id="6" name="Picture 11" descr="c3c62efbd992ad280b2f29e267db546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5357826"/>
            <a:ext cx="1357322" cy="1068891"/>
          </a:xfrm>
          <a:prstGeom prst="rect">
            <a:avLst/>
          </a:prstGeom>
          <a:noFill/>
        </p:spPr>
      </p:pic>
      <p:pic>
        <p:nvPicPr>
          <p:cNvPr id="7" name="Picture 14" descr="jiv235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269144">
            <a:off x="2748780" y="465988"/>
            <a:ext cx="928694" cy="603651"/>
          </a:xfrm>
          <a:prstGeom prst="rect">
            <a:avLst/>
          </a:prstGeom>
          <a:noFill/>
        </p:spPr>
      </p:pic>
      <p:pic>
        <p:nvPicPr>
          <p:cNvPr id="8" name="Picture 11" descr="6f7d849564189ad3d9e690cdc244ebf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5357826"/>
            <a:ext cx="1071570" cy="1071570"/>
          </a:xfrm>
          <a:prstGeom prst="rect">
            <a:avLst/>
          </a:prstGeom>
          <a:noFill/>
        </p:spPr>
      </p:pic>
      <p:pic>
        <p:nvPicPr>
          <p:cNvPr id="9" name="Picture 11" descr="jiv238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1714488"/>
            <a:ext cx="597080" cy="451996"/>
          </a:xfrm>
          <a:prstGeom prst="rect">
            <a:avLst/>
          </a:prstGeom>
          <a:noFill/>
        </p:spPr>
      </p:pic>
      <p:pic>
        <p:nvPicPr>
          <p:cNvPr id="11" name="Picture 11" descr="6f7d849564189ad3d9e690cdc244ebf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42910" y="5357826"/>
            <a:ext cx="1000132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8" name="Picture 4" descr="C:\мама\Мои рисунки\анимации животные\screen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071546"/>
            <a:ext cx="6096042" cy="45720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538" y="-357214"/>
            <a:ext cx="7643866" cy="1857388"/>
          </a:xfrm>
          <a:prstGeom prst="rect">
            <a:avLst/>
          </a:prstGeom>
          <a:noFill/>
        </p:spPr>
        <p:txBody>
          <a:bodyPr wrap="none" rtlCol="0">
            <a:prstTxWarp prst="textCanUp">
              <a:avLst>
                <a:gd name="adj" fmla="val 83250"/>
              </a:avLst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5733256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Comic Sans MS" pitchFamily="66" charset="0"/>
              </a:rPr>
              <a:t>(млекопитающие) 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332656"/>
            <a:ext cx="2448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Звери</a:t>
            </a:r>
            <a:endParaRPr lang="ru-RU" sz="4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500306"/>
            <a:ext cx="1468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33CC"/>
                </a:solidFill>
                <a:latin typeface="Comic Sans MS" pitchFamily="66" charset="0"/>
              </a:rPr>
              <a:t>овцы</a:t>
            </a:r>
            <a:endParaRPr lang="ru-RU" sz="40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4098" name="Picture 2" descr="C:\мама\Мои рисунки\Животный мир- картинки\Олени, Лоси, Козлы и Бараны\00016632.jpg"/>
          <p:cNvPicPr>
            <a:picLocks noChangeAspect="1" noChangeArrowheads="1"/>
          </p:cNvPicPr>
          <p:nvPr/>
        </p:nvPicPr>
        <p:blipFill>
          <a:blip r:embed="rId2" cstate="print"/>
          <a:srcRect l="21875" t="21875" r="22754" b="3125"/>
          <a:stretch>
            <a:fillRect/>
          </a:stretch>
        </p:blipFill>
        <p:spPr bwMode="auto">
          <a:xfrm>
            <a:off x="3357554" y="357167"/>
            <a:ext cx="2500330" cy="25400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16" y="2643182"/>
            <a:ext cx="18133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33CC"/>
                </a:solidFill>
                <a:latin typeface="Comic Sans MS" pitchFamily="66" charset="0"/>
              </a:rPr>
              <a:t>жираф</a:t>
            </a:r>
            <a:endParaRPr lang="ru-RU" sz="40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1934" y="2714621"/>
            <a:ext cx="16385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33CC"/>
                </a:solidFill>
                <a:latin typeface="Comic Sans MS" pitchFamily="66" charset="0"/>
              </a:rPr>
              <a:t>олень</a:t>
            </a:r>
            <a:endParaRPr lang="ru-RU" sz="40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3" y="5643579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33CC"/>
                </a:solidFill>
                <a:latin typeface="Comic Sans MS" pitchFamily="66" charset="0"/>
              </a:rPr>
              <a:t>обезьяна</a:t>
            </a:r>
            <a:endParaRPr lang="ru-RU" sz="40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7620" y="5643578"/>
            <a:ext cx="1523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33CC"/>
                </a:solidFill>
                <a:latin typeface="Comic Sans MS" pitchFamily="66" charset="0"/>
              </a:rPr>
              <a:t>с</a:t>
            </a:r>
            <a:r>
              <a:rPr lang="ru-RU" sz="4000" dirty="0" smtClean="0">
                <a:solidFill>
                  <a:srgbClr val="0033CC"/>
                </a:solidFill>
                <a:latin typeface="Comic Sans MS" pitchFamily="66" charset="0"/>
              </a:rPr>
              <a:t>лон </a:t>
            </a:r>
            <a:endParaRPr lang="ru-RU" sz="40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72200" y="5643578"/>
            <a:ext cx="29236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33CC"/>
                </a:solidFill>
                <a:latin typeface="Comic Sans MS" pitchFamily="66" charset="0"/>
              </a:rPr>
              <a:t>верблюд</a:t>
            </a:r>
            <a:endParaRPr lang="ru-RU" sz="40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4100" name="Picture 4" descr="C:\мама\Мои рисунки\Животный мир- картинки\Слоны\00018224.jpg"/>
          <p:cNvPicPr>
            <a:picLocks noChangeAspect="1" noChangeArrowheads="1"/>
          </p:cNvPicPr>
          <p:nvPr/>
        </p:nvPicPr>
        <p:blipFill>
          <a:blip r:embed="rId3" cstate="print"/>
          <a:srcRect l="2446" r="4619"/>
          <a:stretch>
            <a:fillRect/>
          </a:stretch>
        </p:blipFill>
        <p:spPr bwMode="auto">
          <a:xfrm>
            <a:off x="3428992" y="3500438"/>
            <a:ext cx="2714644" cy="2190744"/>
          </a:xfrm>
          <a:prstGeom prst="rect">
            <a:avLst/>
          </a:prstGeom>
          <a:noFill/>
        </p:spPr>
      </p:pic>
      <p:pic>
        <p:nvPicPr>
          <p:cNvPr id="15" name="Picture 5" descr="C:\мама\Мои рисунки\Животный мир- картинки\Обезьяны\00016189.jpg"/>
          <p:cNvPicPr>
            <a:picLocks noChangeAspect="1" noChangeArrowheads="1"/>
          </p:cNvPicPr>
          <p:nvPr/>
        </p:nvPicPr>
        <p:blipFill>
          <a:blip r:embed="rId4" cstate="print"/>
          <a:srcRect l="22093" t="28724" r="34302"/>
          <a:stretch>
            <a:fillRect/>
          </a:stretch>
        </p:blipFill>
        <p:spPr bwMode="auto">
          <a:xfrm>
            <a:off x="539552" y="3212976"/>
            <a:ext cx="2428892" cy="2603759"/>
          </a:xfrm>
          <a:prstGeom prst="rect">
            <a:avLst/>
          </a:prstGeom>
          <a:noFill/>
        </p:spPr>
      </p:pic>
      <p:pic>
        <p:nvPicPr>
          <p:cNvPr id="16" name="Рисунок 15"/>
          <p:cNvPicPr/>
          <p:nvPr/>
        </p:nvPicPr>
        <p:blipFill>
          <a:blip r:embed="rId5" cstate="print"/>
          <a:srcRect t="7574" r="16623" b="6592"/>
          <a:stretch>
            <a:fillRect/>
          </a:stretch>
        </p:blipFill>
        <p:spPr bwMode="auto">
          <a:xfrm>
            <a:off x="6228184" y="332656"/>
            <a:ext cx="249919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6" cstate="print"/>
          <a:srcRect l="6977" r="4651"/>
          <a:stretch>
            <a:fillRect/>
          </a:stretch>
        </p:blipFill>
        <p:spPr bwMode="auto">
          <a:xfrm>
            <a:off x="6444208" y="3429000"/>
            <a:ext cx="23546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332656"/>
            <a:ext cx="244827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>
          <a:xfrm>
            <a:off x="500034" y="428604"/>
            <a:ext cx="8072494" cy="607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Млекопитающие, или звери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  животные, которые рождают живых детёнышей и выкармливают их молоком.</a:t>
            </a:r>
          </a:p>
          <a:p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Тело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большинства из них 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покрыто  волосками - шерстью.</a:t>
            </a:r>
          </a:p>
          <a:p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 flipH="1" flipV="1">
            <a:off x="3500430" y="4429132"/>
            <a:ext cx="71438" cy="71438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7158" y="1071546"/>
            <a:ext cx="5857916" cy="5179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14414" y="-214338"/>
            <a:ext cx="7500990" cy="2500354"/>
          </a:xfrm>
          <a:prstGeom prst="rect">
            <a:avLst/>
          </a:prstGeom>
          <a:noFill/>
        </p:spPr>
        <p:txBody>
          <a:bodyPr wrap="none" rtlCol="0">
            <a:prstTxWarp prst="textCanUp">
              <a:avLst>
                <a:gd name="adj" fmla="val 69595"/>
              </a:avLst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0033CC"/>
                </a:solidFill>
                <a:latin typeface="Comic Sans MS" pitchFamily="66" charset="0"/>
              </a:rPr>
              <a:t>Земноводные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9" name="Picture 14" descr="jiv2355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400000">
            <a:off x="703632" y="2100254"/>
            <a:ext cx="571503" cy="371477"/>
          </a:xfrm>
          <a:prstGeom prst="rect">
            <a:avLst/>
          </a:prstGeom>
          <a:noFill/>
        </p:spPr>
      </p:pic>
      <p:pic>
        <p:nvPicPr>
          <p:cNvPr id="12" name="Picture 12" descr="лягу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3643314"/>
            <a:ext cx="3192836" cy="2617949"/>
          </a:xfrm>
          <a:prstGeom prst="rect">
            <a:avLst/>
          </a:prstGeom>
          <a:noFill/>
        </p:spPr>
      </p:pic>
      <p:pic>
        <p:nvPicPr>
          <p:cNvPr id="13" name="Picture 14" descr="jiv2355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416334" flipH="1">
            <a:off x="7204903" y="3107236"/>
            <a:ext cx="749776" cy="4525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4" descr="jiv235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416334" flipH="1">
            <a:off x="5706168" y="5468956"/>
            <a:ext cx="767714" cy="463370"/>
          </a:xfrm>
          <a:prstGeom prst="rect">
            <a:avLst/>
          </a:prstGeom>
          <a:noFill/>
        </p:spPr>
      </p:pic>
      <p:pic>
        <p:nvPicPr>
          <p:cNvPr id="14" name="Picture 14" descr="jiv2355"/>
          <p:cNvPicPr>
            <a:picLocks noChangeAspect="1" noChangeArrowheads="1" noCrop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446229" flipH="1">
            <a:off x="5661157" y="2068833"/>
            <a:ext cx="749776" cy="4525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8" descr="jiv19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5643578"/>
            <a:ext cx="1071570" cy="762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050" name="Picture 2" descr="C:\мама\мои работы\тайны морей и океанов\хочувсё знать о море и океане\амфибия - кубинский карл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28604"/>
            <a:ext cx="3214710" cy="2500330"/>
          </a:xfrm>
          <a:prstGeom prst="rect">
            <a:avLst/>
          </a:prstGeom>
          <a:noFill/>
        </p:spPr>
      </p:pic>
      <p:pic>
        <p:nvPicPr>
          <p:cNvPr id="5" name="Рисунок 4" descr="E:\Images\small_image090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428604"/>
            <a:ext cx="3429024" cy="252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34" y="2857496"/>
            <a:ext cx="32848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33CC"/>
                </a:solidFill>
                <a:latin typeface="Comic Sans MS" pitchFamily="66" charset="0"/>
              </a:rPr>
              <a:t>лягушка </a:t>
            </a:r>
          </a:p>
          <a:p>
            <a:pPr algn="ctr"/>
            <a:r>
              <a:rPr lang="ru-RU" sz="2800" dirty="0" smtClean="0">
                <a:solidFill>
                  <a:srgbClr val="0033CC"/>
                </a:solidFill>
                <a:latin typeface="Comic Sans MS" pitchFamily="66" charset="0"/>
              </a:rPr>
              <a:t>кубинский карлик</a:t>
            </a:r>
            <a:endParaRPr lang="ru-RU" sz="28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2928934"/>
            <a:ext cx="21323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жаба - ага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E:\Images\small_image091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857628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4282" y="5643578"/>
            <a:ext cx="16995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33CC"/>
                </a:solidFill>
                <a:latin typeface="Comic Sans MS" pitchFamily="66" charset="0"/>
              </a:rPr>
              <a:t>лягушка </a:t>
            </a:r>
          </a:p>
          <a:p>
            <a:pPr algn="ctr"/>
            <a:r>
              <a:rPr lang="ru-RU" sz="2800" dirty="0" smtClean="0">
                <a:solidFill>
                  <a:srgbClr val="0033CC"/>
                </a:solidFill>
                <a:latin typeface="Comic Sans MS" pitchFamily="66" charset="0"/>
              </a:rPr>
              <a:t>голиаф</a:t>
            </a:r>
            <a:endParaRPr lang="ru-RU" sz="28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11" name="Picture 9" descr="чесночниц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3857628"/>
            <a:ext cx="2747336" cy="216123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500430" y="5929330"/>
            <a:ext cx="2484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чесночница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13" name="Picture 2" descr="C:\Users\Helen\Desktop\степь\КВАКША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6215074" y="3357562"/>
            <a:ext cx="2428892" cy="2721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929454" y="5857892"/>
            <a:ext cx="15327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квакша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Bcy;&amp;iecy;&amp;zcy;&amp;ncy;&amp;ocy;&amp;gcy;&amp;icy;&amp;iecy; &amp;zcy;&amp;iecy;&amp;mcy;&amp;ncy;&amp;ocy;&amp;vcy;&amp;ocy;&amp;dcy;&amp;ncy;&amp;y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82" y="394872"/>
            <a:ext cx="4093970" cy="2530072"/>
          </a:xfrm>
          <a:prstGeom prst="rect">
            <a:avLst/>
          </a:prstGeom>
          <a:noFill/>
        </p:spPr>
      </p:pic>
      <p:pic>
        <p:nvPicPr>
          <p:cNvPr id="1028" name="Picture 4" descr="http://www.interfax.by/files/2009-07/20090709-092442-9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1800" y="2996952"/>
            <a:ext cx="3962569" cy="293834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36561" y="1407825"/>
            <a:ext cx="20457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srgbClr val="0000FF"/>
                </a:solidFill>
                <a:latin typeface="Comic Sans MS" pitchFamily="66" charset="0"/>
              </a:rPr>
              <a:t>амфибии</a:t>
            </a:r>
            <a:endParaRPr lang="ru-RU" sz="32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1114" y="5949280"/>
            <a:ext cx="2313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00FF"/>
                </a:solidFill>
                <a:latin typeface="Comic Sans MS" pitchFamily="66" charset="0"/>
              </a:rPr>
              <a:t>амбистома</a:t>
            </a:r>
            <a:endParaRPr lang="ru-RU" sz="2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9" name="Picture 2" descr="D:\МОИ ДОКУМЕНТЫ\материалы к презент\k01106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356992"/>
            <a:ext cx="3013624" cy="2249802"/>
          </a:xfrm>
          <a:prstGeom prst="rect">
            <a:avLst/>
          </a:prstGeom>
          <a:ln w="19050">
            <a:solidFill>
              <a:srgbClr val="000099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763688" y="5733256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Comic Sans MS" pitchFamily="66" charset="0"/>
              </a:rPr>
              <a:t>тритон</a:t>
            </a:r>
            <a:endParaRPr lang="ru-RU" sz="2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Rectangle 6"/>
          <p:cNvSpPr txBox="1">
            <a:spLocks noRot="1" noChangeArrowheads="1"/>
          </p:cNvSpPr>
          <p:nvPr/>
        </p:nvSpPr>
        <p:spPr>
          <a:xfrm>
            <a:off x="428596" y="357166"/>
            <a:ext cx="8286808" cy="6072230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Земноводные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животные, которые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могут жить и на суше, и в воде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У них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голая, часто влажная кожа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Все земноводные – хищники. Они ловят насекомых, поедают червей и моллюсков. А головастики питаются подводными растениями. </a:t>
            </a:r>
            <a:endParaRPr kumimoji="0" lang="ru-RU" sz="3600" b="1" i="0" u="none" strike="noStrike" kern="1200" cap="none" spc="0" normalizeH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3200" b="1" noProof="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AG00181_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4857760"/>
            <a:ext cx="2643206" cy="1576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074" name="Picture 2" descr="C:\мама\Мои рисунки\Животный мир- картинки\пресмыкающие\крокодилы\k_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347044" cy="55779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0"/>
            <a:ext cx="7072362" cy="2500378"/>
          </a:xfrm>
          <a:prstGeom prst="rect">
            <a:avLst/>
          </a:prstGeom>
          <a:noFill/>
        </p:spPr>
        <p:txBody>
          <a:bodyPr wrap="none" rtlCol="0">
            <a:prstTxWarp prst="textCanUp">
              <a:avLst>
                <a:gd name="adj" fmla="val 75494"/>
              </a:avLst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Пресмыкающиеся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0033CC"/>
                </a:solidFill>
                <a:latin typeface="Comic Sans MS" pitchFamily="66" charset="0"/>
              </a:rPr>
              <a:t> 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500042"/>
            <a:ext cx="792961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ru-RU" sz="3600" dirty="0" smtClean="0">
                <a:solidFill>
                  <a:srgbClr val="1B46C1"/>
                </a:solidFill>
                <a:latin typeface="Comic Sans MS" pitchFamily="66" charset="0"/>
                <a:cs typeface="Times New Roman" pitchFamily="18" charset="0"/>
              </a:rPr>
              <a:t>      </a:t>
            </a:r>
            <a:endParaRPr kumimoji="1" lang="ru-RU" sz="3600" b="1" dirty="0" smtClean="0">
              <a:solidFill>
                <a:srgbClr val="1B46C1"/>
              </a:solidFill>
              <a:latin typeface="Comic Sans MS" pitchFamily="66" charset="0"/>
            </a:endParaRPr>
          </a:p>
          <a:p>
            <a:r>
              <a:rPr kumimoji="1" lang="ru-RU" sz="3600" b="1" dirty="0" smtClean="0">
                <a:solidFill>
                  <a:srgbClr val="1B46C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kumimoji="1" lang="ru-RU" sz="4000" b="1" dirty="0" smtClean="0">
                <a:solidFill>
                  <a:srgbClr val="1B46C1"/>
                </a:solidFill>
                <a:latin typeface="Comic Sans MS" pitchFamily="66" charset="0"/>
                <a:cs typeface="Times New Roman" pitchFamily="18" charset="0"/>
              </a:rPr>
              <a:t>Всего в природе насчитывается около </a:t>
            </a:r>
            <a:r>
              <a:rPr kumimoji="1" lang="ru-RU" sz="4000" b="1" dirty="0" smtClean="0">
                <a:solidFill>
                  <a:srgbClr val="1B46C1"/>
                </a:solidFill>
                <a:latin typeface="Comic Sans MS" pitchFamily="66" charset="0"/>
              </a:rPr>
              <a:t>  </a:t>
            </a:r>
            <a:r>
              <a:rPr kumimoji="1" lang="ru-RU" sz="4000" b="1" dirty="0" smtClean="0">
                <a:solidFill>
                  <a:srgbClr val="1B46C1"/>
                </a:solidFill>
                <a:latin typeface="Comic Sans MS" pitchFamily="66" charset="0"/>
                <a:cs typeface="Times New Roman" pitchFamily="18" charset="0"/>
              </a:rPr>
              <a:t>1,5 миллиона  видов животных – от микроскопически малых простейших организмов до таких огромных, как слоны  и киты.</a:t>
            </a:r>
            <a:r>
              <a:rPr kumimoji="1" lang="ru-RU" sz="4000" b="1" dirty="0" smtClean="0">
                <a:solidFill>
                  <a:srgbClr val="1B46C1"/>
                </a:solidFill>
                <a:latin typeface="Comic Sans MS" pitchFamily="66" charset="0"/>
              </a:rPr>
              <a:t> </a:t>
            </a:r>
            <a:endParaRPr kumimoji="1" lang="ru-RU" sz="3600" b="1" dirty="0">
              <a:solidFill>
                <a:srgbClr val="1B46C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098" name="Picture 2" descr="C:\мама\Мои рисунки\Животный мир- картинки\пресмыкающие\крокодилы\k_611.jpg"/>
          <p:cNvPicPr>
            <a:picLocks noChangeAspect="1" noChangeArrowheads="1"/>
          </p:cNvPicPr>
          <p:nvPr/>
        </p:nvPicPr>
        <p:blipFill>
          <a:blip r:embed="rId2" cstate="print"/>
          <a:srcRect t="14844" r="9821" b="10625"/>
          <a:stretch>
            <a:fillRect/>
          </a:stretch>
        </p:blipFill>
        <p:spPr bwMode="auto">
          <a:xfrm>
            <a:off x="357158" y="428604"/>
            <a:ext cx="4786346" cy="2511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CC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214414" y="2857496"/>
            <a:ext cx="22145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крокодил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2786058"/>
            <a:ext cx="20457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черепаха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6000768"/>
            <a:ext cx="19078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ящерица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929330"/>
            <a:ext cx="34323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степная гадюка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11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357818" y="428604"/>
            <a:ext cx="3500462" cy="2482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CC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/>
          <p:nvPr/>
        </p:nvPicPr>
        <p:blipFill>
          <a:blip r:embed="rId4" cstate="print">
            <a:lum bright="10000"/>
          </a:blip>
          <a:srcRect l="3571" t="8027" r="1786" b="3675"/>
          <a:stretch>
            <a:fillRect/>
          </a:stretch>
        </p:blipFill>
        <p:spPr bwMode="auto">
          <a:xfrm>
            <a:off x="642910" y="3500438"/>
            <a:ext cx="3857652" cy="2428892"/>
          </a:xfrm>
          <a:prstGeom prst="rect">
            <a:avLst/>
          </a:prstGeom>
          <a:ln w="38100" cap="sq">
            <a:solidFill>
              <a:srgbClr val="33CC3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5" descr="28"/>
          <p:cNvPicPr>
            <a:picLocks noChangeAspect="1" noChangeArrowheads="1"/>
          </p:cNvPicPr>
          <p:nvPr/>
        </p:nvPicPr>
        <p:blipFill>
          <a:blip r:embed="rId5" cstate="print"/>
          <a:srcRect l="10173" t="13779" r="5048" b="6307"/>
          <a:stretch>
            <a:fillRect/>
          </a:stretch>
        </p:blipFill>
        <p:spPr bwMode="auto">
          <a:xfrm>
            <a:off x="5715008" y="3429000"/>
            <a:ext cx="2286016" cy="26517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CC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000372"/>
            <a:ext cx="4214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зелёная ящерица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2928934"/>
            <a:ext cx="692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уж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6000768"/>
            <a:ext cx="12923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кобра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6000768"/>
            <a:ext cx="13773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omic Sans MS" pitchFamily="66" charset="0"/>
              </a:rPr>
              <a:t>питон</a:t>
            </a:r>
            <a:endParaRPr lang="ru-RU" sz="3200" b="1" dirty="0">
              <a:solidFill>
                <a:srgbClr val="008000"/>
              </a:solidFill>
              <a:latin typeface="Comic Sans MS" pitchFamily="66" charset="0"/>
            </a:endParaRPr>
          </a:p>
        </p:txBody>
      </p:sp>
      <p:pic>
        <p:nvPicPr>
          <p:cNvPr id="14" name="Picture 2" descr="C:\Users\Helen\Desktop\степь\зелёная ящерица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l="15973" t="2157" r="18222" b="13132"/>
          <a:stretch>
            <a:fillRect/>
          </a:stretch>
        </p:blipFill>
        <p:spPr bwMode="auto">
          <a:xfrm>
            <a:off x="357158" y="428604"/>
            <a:ext cx="3857652" cy="2492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CC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C:\мама\фото\фото моя семья\Фото0687.jpg"/>
          <p:cNvPicPr>
            <a:picLocks noChangeAspect="1" noChangeArrowheads="1"/>
          </p:cNvPicPr>
          <p:nvPr/>
        </p:nvPicPr>
        <p:blipFill>
          <a:blip r:embed="rId3" cstate="print"/>
          <a:srcRect l="7215" t="39379" r="54866" b="29068"/>
          <a:stretch>
            <a:fillRect/>
          </a:stretch>
        </p:blipFill>
        <p:spPr bwMode="auto">
          <a:xfrm>
            <a:off x="4786314" y="428605"/>
            <a:ext cx="4058183" cy="2532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CC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714752"/>
            <a:ext cx="2786082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CC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http://im8-tub-ru.yandex.net/i?id=128015250-2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717032"/>
            <a:ext cx="295232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Rectangle 4"/>
          <p:cNvSpPr txBox="1">
            <a:spLocks noRot="1" noChangeArrowheads="1"/>
          </p:cNvSpPr>
          <p:nvPr/>
        </p:nvSpPr>
        <p:spPr>
          <a:xfrm>
            <a:off x="500034" y="428604"/>
            <a:ext cx="8072494" cy="607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Пресмыкающиеся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надземные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животные, тело которых покрыто сухой кожей  с роговыми чешуйками, а у некоторых ещё и панцирем. </a:t>
            </a: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Болотные и морские черепахи, морские змеи и крокодилы часть времени проводят в воде. 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Время от времени у них бывает линька- смена старых покровов на новые.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14283" y="5143512"/>
            <a:ext cx="2000264" cy="7921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ru-RU" sz="32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7170" name="Picture 2" descr="C:\мама\Мои рисунки\Фон\Wa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771775" y="476250"/>
            <a:ext cx="3673475" cy="7921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</a:rPr>
              <a:t>животные</a:t>
            </a:r>
          </a:p>
        </p:txBody>
      </p:sp>
      <p:sp>
        <p:nvSpPr>
          <p:cNvPr id="3078" name="Rectangl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1857364"/>
            <a:ext cx="2087563" cy="792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</a:rPr>
              <a:t>птицы</a:t>
            </a:r>
          </a:p>
        </p:txBody>
      </p:sp>
      <p:sp>
        <p:nvSpPr>
          <p:cNvPr id="3085" name="Rectangle 1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715140" y="1857364"/>
            <a:ext cx="2247886" cy="7921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</a:rPr>
              <a:t>земноводные</a:t>
            </a:r>
          </a:p>
        </p:txBody>
      </p:sp>
      <p:sp>
        <p:nvSpPr>
          <p:cNvPr id="3100" name="Line 28"/>
          <p:cNvSpPr>
            <a:spLocks noChangeShapeType="1"/>
          </p:cNvSpPr>
          <p:nvPr/>
        </p:nvSpPr>
        <p:spPr bwMode="auto">
          <a:xfrm flipH="1">
            <a:off x="1785918" y="1285860"/>
            <a:ext cx="1512887" cy="5762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6011863" y="1268413"/>
            <a:ext cx="1368425" cy="5762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102" name="Line 30"/>
          <p:cNvSpPr>
            <a:spLocks noChangeShapeType="1"/>
          </p:cNvSpPr>
          <p:nvPr/>
        </p:nvSpPr>
        <p:spPr bwMode="auto">
          <a:xfrm>
            <a:off x="4929190" y="1285860"/>
            <a:ext cx="0" cy="6477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 flipH="1">
            <a:off x="2071670" y="1285860"/>
            <a:ext cx="1500198" cy="207170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104" name="Line 32"/>
          <p:cNvSpPr>
            <a:spLocks noChangeShapeType="1"/>
          </p:cNvSpPr>
          <p:nvPr/>
        </p:nvSpPr>
        <p:spPr bwMode="auto">
          <a:xfrm>
            <a:off x="5929322" y="1285860"/>
            <a:ext cx="1143008" cy="214314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107" name="Line 35"/>
          <p:cNvSpPr>
            <a:spLocks noChangeShapeType="1"/>
          </p:cNvSpPr>
          <p:nvPr/>
        </p:nvSpPr>
        <p:spPr bwMode="auto">
          <a:xfrm flipH="1">
            <a:off x="4786314" y="1285861"/>
            <a:ext cx="500065" cy="242889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095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635896" y="3717032"/>
            <a:ext cx="2952328" cy="129614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</a:rPr>
              <a:t>звери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</a:rPr>
              <a:t>(млекопитающие)</a:t>
            </a:r>
          </a:p>
          <a:p>
            <a:pPr algn="ctr"/>
            <a:endParaRPr lang="ru-RU" sz="28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3077" name="Rectangle 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3714744" y="1928802"/>
            <a:ext cx="2087563" cy="792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</a:rPr>
              <a:t>рыбы</a:t>
            </a:r>
          </a:p>
        </p:txBody>
      </p:sp>
      <p:sp>
        <p:nvSpPr>
          <p:cNvPr id="3097" name="Rectangle 25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6786578" y="3429000"/>
            <a:ext cx="2087563" cy="792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</a:rPr>
              <a:t>насекомые</a:t>
            </a:r>
          </a:p>
        </p:txBody>
      </p:sp>
      <p:sp>
        <p:nvSpPr>
          <p:cNvPr id="3086" name="Rectangle 1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214282" y="3357562"/>
            <a:ext cx="3000396" cy="7921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</a:rPr>
              <a:t>пресмыкающиеся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  <a:ln w="57150">
            <a:solidFill>
              <a:srgbClr val="FF9900"/>
            </a:solidFill>
          </a:ln>
        </p:spPr>
        <p:txBody>
          <a:bodyPr/>
          <a:lstStyle/>
          <a:p>
            <a:r>
              <a:rPr lang="ru-RU" sz="3200" dirty="0" smtClean="0"/>
              <a:t>ПРОВЕРЬ</a:t>
            </a:r>
            <a:endParaRPr lang="ru-RU" sz="3200" dirty="0"/>
          </a:p>
        </p:txBody>
      </p:sp>
      <p:graphicFrame>
        <p:nvGraphicFramePr>
          <p:cNvPr id="33962" name="Group 170"/>
          <p:cNvGraphicFramePr>
            <a:graphicFrameLocks noGrp="1"/>
          </p:cNvGraphicFramePr>
          <p:nvPr>
            <p:ph idx="1"/>
          </p:nvPr>
        </p:nvGraphicFramePr>
        <p:xfrm>
          <a:off x="468313" y="1628775"/>
          <a:ext cx="8229600" cy="4823143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Название группы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Количество ног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Покровы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Звери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ноги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шерсть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Птицы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ноги, 2 крыла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перья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Рыбы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плавники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чешуя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Насекомые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ног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Земноводные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ноги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голая кожа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Пресмыкаю-щиеся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ноги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роговые чешуйки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Comic Sans MS" pitchFamily="66" charset="0"/>
              </a:rPr>
              <a:t>СПАСИБО ЗА УРОК!</a:t>
            </a:r>
            <a:endParaRPr lang="ru-RU" sz="5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050" name="Picture 2" descr="C:\мама\Мои рисунки\анимации животные\screen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15370" cy="6161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3714752"/>
            <a:ext cx="4500594" cy="1503587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Птицы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5" name="Picture 16" descr="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271" y="500042"/>
            <a:ext cx="1181647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214422"/>
            <a:ext cx="1324780" cy="1121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500174"/>
            <a:ext cx="1409183" cy="11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2786058"/>
            <a:ext cx="1853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колибри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5" name="Picture 8" descr="Фотографии животных :: Птицы"/>
          <p:cNvPicPr>
            <a:picLocks noChangeAspect="1" noChangeArrowheads="1"/>
          </p:cNvPicPr>
          <p:nvPr/>
        </p:nvPicPr>
        <p:blipFill>
          <a:blip r:embed="rId2" cstate="print"/>
          <a:srcRect l="8470" t="7062" r="14089" b="5367"/>
          <a:stretch>
            <a:fillRect/>
          </a:stretch>
        </p:blipFill>
        <p:spPr bwMode="auto">
          <a:xfrm>
            <a:off x="500034" y="3500438"/>
            <a:ext cx="2286016" cy="22145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5786454"/>
            <a:ext cx="1611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синица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278605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Comic Sans MS" pitchFamily="66" charset="0"/>
              </a:rPr>
              <a:t>чайки</a:t>
            </a:r>
            <a:endParaRPr lang="ru-RU" sz="28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9" name="Picture 4" descr="скворец2"/>
          <p:cNvPicPr>
            <a:picLocks noChangeAspect="1" noChangeArrowheads="1"/>
          </p:cNvPicPr>
          <p:nvPr/>
        </p:nvPicPr>
        <p:blipFill>
          <a:blip r:embed="rId3" cstate="print"/>
          <a:srcRect l="7892" t="15026" r="24583" b="8073"/>
          <a:stretch>
            <a:fillRect/>
          </a:stretch>
        </p:blipFill>
        <p:spPr bwMode="auto">
          <a:xfrm>
            <a:off x="3071802" y="3500438"/>
            <a:ext cx="3143272" cy="225073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71868" y="5786454"/>
            <a:ext cx="1744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скворец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2264" y="5786454"/>
            <a:ext cx="1444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страус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6578" y="2786058"/>
            <a:ext cx="1830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пингвин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8194" name="Picture 2" descr="C:\мама\Мои рисунки\Животный мир- картинки\Птицы\00040711.jpg"/>
          <p:cNvPicPr>
            <a:picLocks noChangeAspect="1" noChangeArrowheads="1"/>
          </p:cNvPicPr>
          <p:nvPr/>
        </p:nvPicPr>
        <p:blipFill>
          <a:blip r:embed="rId4" cstate="print"/>
          <a:srcRect t="10587" r="2877"/>
          <a:stretch>
            <a:fillRect/>
          </a:stretch>
        </p:blipFill>
        <p:spPr bwMode="auto">
          <a:xfrm>
            <a:off x="6858016" y="357166"/>
            <a:ext cx="1714512" cy="2413442"/>
          </a:xfrm>
          <a:prstGeom prst="rect">
            <a:avLst/>
          </a:prstGeom>
          <a:noFill/>
        </p:spPr>
      </p:pic>
      <p:pic>
        <p:nvPicPr>
          <p:cNvPr id="8195" name="Picture 3" descr="C:\мама\Мои рисунки\Животный мир- картинки\Птицы\страус.JPG"/>
          <p:cNvPicPr>
            <a:picLocks noChangeAspect="1" noChangeArrowheads="1"/>
          </p:cNvPicPr>
          <p:nvPr/>
        </p:nvPicPr>
        <p:blipFill>
          <a:blip r:embed="rId5" cstate="print"/>
          <a:srcRect l="16015" t="4687" r="19531" b="4687"/>
          <a:stretch>
            <a:fillRect/>
          </a:stretch>
        </p:blipFill>
        <p:spPr bwMode="auto">
          <a:xfrm>
            <a:off x="6429388" y="3357562"/>
            <a:ext cx="2303260" cy="2428892"/>
          </a:xfrm>
          <a:prstGeom prst="rect">
            <a:avLst/>
          </a:prstGeom>
          <a:noFill/>
        </p:spPr>
      </p:pic>
      <p:pic>
        <p:nvPicPr>
          <p:cNvPr id="16" name="Picture 5" descr="колибри"/>
          <p:cNvPicPr>
            <a:picLocks noChangeAspect="1" noChangeArrowheads="1"/>
          </p:cNvPicPr>
          <p:nvPr/>
        </p:nvPicPr>
        <p:blipFill>
          <a:blip r:embed="rId6" cstate="print"/>
          <a:srcRect r="4806"/>
          <a:stretch>
            <a:fillRect/>
          </a:stretch>
        </p:blipFill>
        <p:spPr bwMode="auto">
          <a:xfrm>
            <a:off x="395536" y="404664"/>
            <a:ext cx="2674959" cy="2304256"/>
          </a:xfrm>
          <a:prstGeom prst="rect">
            <a:avLst/>
          </a:prstGeom>
          <a:noFill/>
        </p:spPr>
      </p:pic>
      <p:pic>
        <p:nvPicPr>
          <p:cNvPr id="17" name="Picture 4" descr="1 чайки"/>
          <p:cNvPicPr>
            <a:picLocks noChangeAspect="1" noChangeArrowheads="1"/>
          </p:cNvPicPr>
          <p:nvPr/>
        </p:nvPicPr>
        <p:blipFill>
          <a:blip r:embed="rId7" cstate="print"/>
          <a:srcRect l="12589" t="13796" r="8218" b="23029"/>
          <a:stretch>
            <a:fillRect/>
          </a:stretch>
        </p:blipFill>
        <p:spPr bwMode="auto">
          <a:xfrm>
            <a:off x="3203848" y="620688"/>
            <a:ext cx="3500462" cy="20002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14414" y="4286256"/>
            <a:ext cx="71786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dirty="0"/>
              <a:t>   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4" name="Rectangle 4"/>
          <p:cNvSpPr txBox="1">
            <a:spLocks noRot="1" noChangeArrowheads="1"/>
          </p:cNvSpPr>
          <p:nvPr/>
        </p:nvSpPr>
        <p:spPr>
          <a:xfrm>
            <a:off x="214282" y="142852"/>
            <a:ext cx="8286808" cy="6357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Птицы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это животные,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тело которых покрыто перьями. 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Есть птицы очень большие, а есть очень маленькие.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Одни летают выше облаков, а другие и вовсе не летают.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Одни питаются только рыбой, а другие – насекомыми.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Хищные поедают других птиц, а есть такие, которые едят только ягоды и семена.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074" name="Picture 2" descr="C:\мама\Мои рисунки\анимации животные\scr6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357166"/>
            <a:ext cx="8001057" cy="60007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642918"/>
            <a:ext cx="4357718" cy="1428760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Рыбы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18010">
            <a:off x="6446466" y="468989"/>
            <a:ext cx="2111359" cy="21700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1785926"/>
            <a:ext cx="946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ёрш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92" y="5929330"/>
            <a:ext cx="1276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осётр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929330"/>
            <a:ext cx="3004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р</a:t>
            </a:r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ыба-клоун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15206" y="1714488"/>
            <a:ext cx="1135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щука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300418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85728"/>
            <a:ext cx="27527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214414" y="3857628"/>
            <a:ext cx="1226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сазан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43768" y="4000504"/>
            <a:ext cx="1287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окунь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1643050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карась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75856" y="6000768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китовая акула</a:t>
            </a:r>
            <a:endParaRPr lang="ru-RU" sz="3200" dirty="0"/>
          </a:p>
        </p:txBody>
      </p:sp>
      <p:pic>
        <p:nvPicPr>
          <p:cNvPr id="25" name="Рисунок 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357430"/>
            <a:ext cx="2643206" cy="15001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7" name="Рисунок 2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2428868"/>
            <a:ext cx="235745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5" descr="осетр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4643446"/>
            <a:ext cx="2238230" cy="128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4143372" y="3571876"/>
            <a:ext cx="1265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latin typeface="Comic Sans MS" pitchFamily="66" charset="0"/>
              </a:rPr>
              <a:t>судак</a:t>
            </a:r>
            <a:endParaRPr lang="ru-RU" sz="3200" dirty="0">
              <a:solidFill>
                <a:srgbClr val="0033CC"/>
              </a:solidFill>
              <a:latin typeface="Comic Sans MS" pitchFamily="66" charset="0"/>
            </a:endParaRPr>
          </a:p>
        </p:txBody>
      </p:sp>
      <p:pic>
        <p:nvPicPr>
          <p:cNvPr id="22" name="Picture 12" descr="судак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2" y="2423076"/>
            <a:ext cx="2500330" cy="1148800"/>
          </a:xfrm>
          <a:prstGeom prst="rect">
            <a:avLst/>
          </a:prstGeom>
          <a:noFill/>
        </p:spPr>
      </p:pic>
      <p:pic>
        <p:nvPicPr>
          <p:cNvPr id="23" name="Picture 2" descr="C:\мама\мои работы\тайны морей и океанов\хочувсё знать о море и океане\китовая акула.jpg"/>
          <p:cNvPicPr>
            <a:picLocks noChangeAspect="1" noChangeArrowheads="1"/>
          </p:cNvPicPr>
          <p:nvPr/>
        </p:nvPicPr>
        <p:blipFill>
          <a:blip r:embed="rId9" cstate="print"/>
          <a:srcRect l="8734" t="3267" r="6113"/>
          <a:stretch>
            <a:fillRect/>
          </a:stretch>
        </p:blipFill>
        <p:spPr bwMode="auto">
          <a:xfrm>
            <a:off x="3416352" y="4221088"/>
            <a:ext cx="2501570" cy="1899387"/>
          </a:xfrm>
          <a:prstGeom prst="rect">
            <a:avLst/>
          </a:prstGeom>
          <a:noFill/>
        </p:spPr>
      </p:pic>
      <p:pic>
        <p:nvPicPr>
          <p:cNvPr id="26" name="Picture 8" descr="C:\мама\мои работы\тайны морей и океанов\хочувсё знать о море и океане\РЫБА-КЛОУН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536" y="4365105"/>
            <a:ext cx="2592288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Rectangle 4"/>
          <p:cNvSpPr txBox="1">
            <a:spLocks noRot="1" noChangeArrowheads="1"/>
          </p:cNvSpPr>
          <p:nvPr/>
        </p:nvSpPr>
        <p:spPr>
          <a:xfrm>
            <a:off x="285720" y="500042"/>
            <a:ext cx="8429684" cy="57864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Рыбы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животные,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тело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большинства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покрыто  чешуёй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Рыбы – водные обитатели. Передвигаться им помогают плавники.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4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 помощью жабр рыбы дышат кислородом, растворённым в воде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  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5" name="Picture 28" descr="1b3611f501f2c407a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8562280" cy="55546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0"/>
            <a:ext cx="5000660" cy="1643050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Насекомые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Comic Sans MS" pitchFamily="66" charset="0"/>
              </a:rPr>
              <a:t> 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7" name="Picture 17" descr="3e67680d7248acdbf98353260e5b632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3530">
            <a:off x="335322" y="3125340"/>
            <a:ext cx="1004703" cy="938604"/>
          </a:xfrm>
          <a:prstGeom prst="rect">
            <a:avLst/>
          </a:prstGeom>
          <a:noFill/>
        </p:spPr>
      </p:pic>
      <p:pic>
        <p:nvPicPr>
          <p:cNvPr id="8" name="Picture 11" descr="jiv238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429000"/>
            <a:ext cx="428628" cy="324476"/>
          </a:xfrm>
          <a:prstGeom prst="rect">
            <a:avLst/>
          </a:prstGeom>
          <a:noFill/>
        </p:spPr>
      </p:pic>
      <p:pic>
        <p:nvPicPr>
          <p:cNvPr id="9" name="Picture 12" descr="jiv232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1442">
            <a:off x="7104499" y="5482694"/>
            <a:ext cx="1694063" cy="1054083"/>
          </a:xfrm>
          <a:prstGeom prst="rect">
            <a:avLst/>
          </a:prstGeom>
          <a:noFill/>
        </p:spPr>
      </p:pic>
      <p:pic>
        <p:nvPicPr>
          <p:cNvPr id="11" name="Picture 12" descr="butterfly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9586" y="714356"/>
            <a:ext cx="778037" cy="785818"/>
          </a:xfrm>
          <a:prstGeom prst="rect">
            <a:avLst/>
          </a:prstGeom>
          <a:noFill/>
        </p:spPr>
      </p:pic>
      <p:pic>
        <p:nvPicPr>
          <p:cNvPr id="12" name="Picture 14" descr="jiv235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269144">
            <a:off x="6534994" y="537428"/>
            <a:ext cx="928694" cy="603651"/>
          </a:xfrm>
          <a:prstGeom prst="rect">
            <a:avLst/>
          </a:prstGeom>
          <a:noFill/>
        </p:spPr>
      </p:pic>
      <p:pic>
        <p:nvPicPr>
          <p:cNvPr id="13" name="Picture 11" descr="c3c62efbd992ad280b2f29e267db546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14612" y="5715016"/>
            <a:ext cx="1071570" cy="843861"/>
          </a:xfrm>
          <a:prstGeom prst="rect">
            <a:avLst/>
          </a:prstGeom>
          <a:noFill/>
        </p:spPr>
      </p:pic>
      <p:pic>
        <p:nvPicPr>
          <p:cNvPr id="14" name="Picture 11" descr="6f7d849564189ad3d9e690cdc244ebf5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26" y="2786058"/>
            <a:ext cx="1071570" cy="1071570"/>
          </a:xfrm>
          <a:prstGeom prst="rect">
            <a:avLst/>
          </a:prstGeom>
          <a:noFill/>
        </p:spPr>
      </p:pic>
      <p:pic>
        <p:nvPicPr>
          <p:cNvPr id="15" name="Picture 10" descr="880c37497f4942a794b88501e0ee52f1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615250">
            <a:off x="3990112" y="1498103"/>
            <a:ext cx="847725" cy="762000"/>
          </a:xfrm>
          <a:prstGeom prst="rect">
            <a:avLst/>
          </a:prstGeom>
          <a:noFill/>
        </p:spPr>
      </p:pic>
      <p:pic>
        <p:nvPicPr>
          <p:cNvPr id="16" name="Picture 11" descr="jiv2389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9867644" flipH="1">
            <a:off x="7143085" y="4764406"/>
            <a:ext cx="617366" cy="451996"/>
          </a:xfrm>
          <a:prstGeom prst="rect">
            <a:avLst/>
          </a:prstGeom>
          <a:noFill/>
        </p:spPr>
      </p:pic>
      <p:pic>
        <p:nvPicPr>
          <p:cNvPr id="17" name="Picture 10" descr="jiv2329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2286281">
            <a:off x="2777469" y="1979497"/>
            <a:ext cx="756482" cy="829690"/>
          </a:xfrm>
          <a:prstGeom prst="rect">
            <a:avLst/>
          </a:prstGeom>
          <a:noFill/>
        </p:spPr>
      </p:pic>
      <p:pic>
        <p:nvPicPr>
          <p:cNvPr id="18" name="Picture 11" descr="f929098c7f3d75f2a2bfa0744fd0fbc5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8839804">
            <a:off x="1086679" y="4681221"/>
            <a:ext cx="942975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404</Words>
  <Application>Microsoft Office PowerPoint</Application>
  <PresentationFormat>Экран (4:3)</PresentationFormat>
  <Paragraphs>119</Paragraphs>
  <Slides>25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ПРОВЕРЬ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succeed</cp:lastModifiedBy>
  <cp:revision>107</cp:revision>
  <dcterms:modified xsi:type="dcterms:W3CDTF">2012-10-18T18:05:54Z</dcterms:modified>
</cp:coreProperties>
</file>